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9"/>
  </p:notesMasterIdLst>
  <p:handoutMasterIdLst>
    <p:handoutMasterId r:id="rId10"/>
  </p:handoutMasterIdLst>
  <p:sldIdLst>
    <p:sldId id="266" r:id="rId2"/>
    <p:sldId id="287" r:id="rId3"/>
    <p:sldId id="295" r:id="rId4"/>
    <p:sldId id="296" r:id="rId5"/>
    <p:sldId id="294" r:id="rId6"/>
    <p:sldId id="289" r:id="rId7"/>
    <p:sldId id="293" r:id="rId8"/>
  </p:sldIdLst>
  <p:sldSz cx="9144000" cy="5143500" type="screen16x9"/>
  <p:notesSz cx="6858000" cy="9144000"/>
  <p:defaultTextStyle>
    <a:defPPr>
      <a:defRPr lang="zh-TW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10A051"/>
    <a:srgbClr val="0000FF"/>
    <a:srgbClr val="65EC40"/>
    <a:srgbClr val="F53B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378" autoAdjust="0"/>
    <p:restoredTop sz="96144" autoAdjust="0"/>
  </p:normalViewPr>
  <p:slideViewPr>
    <p:cSldViewPr snapToGrid="0">
      <p:cViewPr varScale="1">
        <p:scale>
          <a:sx n="100" d="100"/>
          <a:sy n="100" d="100"/>
        </p:scale>
        <p:origin x="616" y="5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246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image" Target="../media/image2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2020/12/9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2020/12/9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16698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51680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52707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33512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04506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 userDrawn="1"/>
        </p:nvCxnSpPr>
        <p:spPr>
          <a:xfrm>
            <a:off x="0" y="454446"/>
            <a:ext cx="9144000" cy="16525"/>
          </a:xfrm>
          <a:prstGeom prst="line">
            <a:avLst/>
          </a:prstGeom>
          <a:ln>
            <a:solidFill>
              <a:srgbClr val="F53B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5107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6818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3561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107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0750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4653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8265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12497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75388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677" y="1644268"/>
            <a:ext cx="8890613" cy="31893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0" y="454446"/>
            <a:ext cx="9144000" cy="16525"/>
          </a:xfrm>
          <a:prstGeom prst="line">
            <a:avLst/>
          </a:prstGeom>
          <a:ln>
            <a:solidFill>
              <a:srgbClr val="F53B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9042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3.wmf"/><Relationship Id="rId12" Type="http://schemas.openxmlformats.org/officeDocument/2006/relationships/image" Target="../media/image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oleObject" Target="../embeddings/oleObject3.bin"/><Relationship Id="rId5" Type="http://schemas.openxmlformats.org/officeDocument/2006/relationships/image" Target="../media/image2.wmf"/><Relationship Id="rId10" Type="http://schemas.openxmlformats.org/officeDocument/2006/relationships/image" Target="../media/image7.png"/><Relationship Id="rId4" Type="http://schemas.openxmlformats.org/officeDocument/2006/relationships/oleObject" Target="../embeddings/oleObject1.bin"/><Relationship Id="rId9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9.wmf"/><Relationship Id="rId12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5.bin"/><Relationship Id="rId11" Type="http://schemas.openxmlformats.org/officeDocument/2006/relationships/image" Target="../media/image10.wmf"/><Relationship Id="rId5" Type="http://schemas.openxmlformats.org/officeDocument/2006/relationships/image" Target="../media/image8.wmf"/><Relationship Id="rId10" Type="http://schemas.openxmlformats.org/officeDocument/2006/relationships/oleObject" Target="../embeddings/oleObject6.bin"/><Relationship Id="rId4" Type="http://schemas.openxmlformats.org/officeDocument/2006/relationships/oleObject" Target="../embeddings/oleObject4.bin"/><Relationship Id="rId9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13" Type="http://schemas.openxmlformats.org/officeDocument/2006/relationships/image" Target="../media/image20.jpeg"/><Relationship Id="rId3" Type="http://schemas.openxmlformats.org/officeDocument/2006/relationships/notesSlide" Target="../notesSlides/notesSlide3.xml"/><Relationship Id="rId7" Type="http://schemas.openxmlformats.org/officeDocument/2006/relationships/oleObject" Target="../embeddings/oleObject8.bin"/><Relationship Id="rId12" Type="http://schemas.openxmlformats.org/officeDocument/2006/relationships/image" Target="../media/image19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4.wmf"/><Relationship Id="rId11" Type="http://schemas.openxmlformats.org/officeDocument/2006/relationships/image" Target="../media/image18.jpeg"/><Relationship Id="rId5" Type="http://schemas.openxmlformats.org/officeDocument/2006/relationships/oleObject" Target="../embeddings/oleObject7.bin"/><Relationship Id="rId10" Type="http://schemas.openxmlformats.org/officeDocument/2006/relationships/image" Target="../media/image16.wmf"/><Relationship Id="rId4" Type="http://schemas.openxmlformats.org/officeDocument/2006/relationships/image" Target="../media/image17.png"/><Relationship Id="rId9" Type="http://schemas.openxmlformats.org/officeDocument/2006/relationships/oleObject" Target="../embeddings/oleObject9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13" Type="http://schemas.openxmlformats.org/officeDocument/2006/relationships/image" Target="../media/image23.wmf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27.png"/><Relationship Id="rId12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6.png"/><Relationship Id="rId11" Type="http://schemas.openxmlformats.org/officeDocument/2006/relationships/image" Target="../media/image22.wmf"/><Relationship Id="rId5" Type="http://schemas.openxmlformats.org/officeDocument/2006/relationships/image" Target="../media/image25.png"/><Relationship Id="rId10" Type="http://schemas.openxmlformats.org/officeDocument/2006/relationships/oleObject" Target="../embeddings/oleObject11.bin"/><Relationship Id="rId4" Type="http://schemas.openxmlformats.org/officeDocument/2006/relationships/image" Target="../media/image24.png"/><Relationship Id="rId9" Type="http://schemas.openxmlformats.org/officeDocument/2006/relationships/image" Target="../media/image21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2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3.bin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23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60518"/>
            <a:ext cx="9143999" cy="230832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zh-TW" sz="3600" b="1" dirty="0">
                <a:latin typeface="Calibri" pitchFamily="34" charset="0"/>
              </a:rPr>
              <a:t>Report 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altLang="zh-TW" sz="3600" b="1" dirty="0">
                <a:latin typeface="Calibri" pitchFamily="34" charset="0"/>
              </a:rPr>
              <a:t>for </a:t>
            </a:r>
            <a:r>
              <a:rPr lang="en-US" altLang="zh-TW" sz="3600" b="1" dirty="0" smtClean="0">
                <a:latin typeface="Calibri" pitchFamily="34" charset="0"/>
              </a:rPr>
              <a:t>Aug </a:t>
            </a:r>
            <a:r>
              <a:rPr lang="en-US" altLang="zh-TW" sz="3600" b="1" dirty="0">
                <a:latin typeface="Calibri" pitchFamily="34" charset="0"/>
              </a:rPr>
              <a:t>2020 MP  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altLang="zh-TW" sz="3600" b="1" dirty="0">
                <a:latin typeface="Calibri" pitchFamily="34" charset="0"/>
              </a:rPr>
              <a:t>BFX - </a:t>
            </a:r>
            <a:r>
              <a:rPr lang="en-US" altLang="zh-TW" sz="3600" b="1" dirty="0" smtClean="0">
                <a:latin typeface="Calibri" pitchFamily="34" charset="0"/>
              </a:rPr>
              <a:t>AT100</a:t>
            </a:r>
            <a:endParaRPr lang="en-US" altLang="zh-TW" sz="3600" b="1" dirty="0">
              <a:latin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49626" y="4314566"/>
            <a:ext cx="1896667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013" dirty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5086350" y="4097060"/>
            <a:ext cx="405765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altLang="zh-TW" sz="1800" dirty="0">
                <a:latin typeface="Calibri" pitchFamily="34" charset="0"/>
                <a:cs typeface="Calibri" pitchFamily="34" charset="0"/>
              </a:rPr>
              <a:t>Date : </a:t>
            </a:r>
            <a:r>
              <a:rPr lang="en-US" altLang="zh-TW" sz="1800" dirty="0" smtClean="0">
                <a:latin typeface="Calibri" pitchFamily="34" charset="0"/>
                <a:cs typeface="Calibri" pitchFamily="34" charset="0"/>
              </a:rPr>
              <a:t>03 Sep </a:t>
            </a:r>
            <a:r>
              <a:rPr lang="en-US" altLang="zh-TW" sz="1800" dirty="0">
                <a:latin typeface="Calibri" pitchFamily="34" charset="0"/>
                <a:cs typeface="Calibri" pitchFamily="34" charset="0"/>
              </a:rPr>
              <a:t>2020</a:t>
            </a:r>
            <a:endParaRPr lang="en-US" altLang="zh-CN" sz="1800" dirty="0">
              <a:latin typeface="Calibri" pitchFamily="34" charset="0"/>
              <a:cs typeface="Calibri" pitchFamily="34" charset="0"/>
            </a:endParaRPr>
          </a:p>
          <a:p>
            <a:pPr eaLnBrk="0" hangingPunct="0"/>
            <a:r>
              <a:rPr lang="en-US" altLang="en-US" sz="1800" dirty="0">
                <a:latin typeface="Calibri" pitchFamily="34" charset="0"/>
                <a:cs typeface="Calibri" pitchFamily="34" charset="0"/>
              </a:rPr>
              <a:t>Prepared by: </a:t>
            </a:r>
            <a:r>
              <a:rPr lang="en-US" altLang="en-US" sz="1800" dirty="0" err="1" smtClean="0">
                <a:latin typeface="Calibri" pitchFamily="34" charset="0"/>
                <a:cs typeface="Calibri" pitchFamily="34" charset="0"/>
              </a:rPr>
              <a:t>Heng</a:t>
            </a:r>
            <a:r>
              <a:rPr lang="en-US" altLang="en-US" sz="1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altLang="en-US" sz="1800" dirty="0" err="1" smtClean="0">
                <a:latin typeface="Calibri" pitchFamily="34" charset="0"/>
                <a:cs typeface="Calibri" pitchFamily="34" charset="0"/>
              </a:rPr>
              <a:t>Ruan</a:t>
            </a:r>
            <a:endParaRPr lang="en-US" altLang="en-US" sz="18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4460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049626" y="4314566"/>
            <a:ext cx="1896667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013" dirty="0"/>
          </a:p>
        </p:txBody>
      </p:sp>
      <p:sp>
        <p:nvSpPr>
          <p:cNvPr id="6" name="Rectangle 13"/>
          <p:cNvSpPr>
            <a:spLocks noChangeArrowheads="1"/>
          </p:cNvSpPr>
          <p:nvPr/>
        </p:nvSpPr>
        <p:spPr bwMode="auto">
          <a:xfrm>
            <a:off x="488504" y="908720"/>
            <a:ext cx="90010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buFont typeface="Wingdings" pitchFamily="2" charset="2"/>
              <a:buChar char="Ø"/>
            </a:pPr>
            <a:r>
              <a:rPr lang="en-US" altLang="zh-CN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Issue 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Description</a:t>
            </a:r>
          </a:p>
          <a:p>
            <a:pPr eaLnBrk="0" hangingPunct="0"/>
            <a:r>
              <a:rPr kumimoji="0" lang="en-US" altLang="zh-CN" sz="1800" b="1" dirty="0" smtClean="0">
                <a:solidFill>
                  <a:srgbClr val="FF0000"/>
                </a:solidFill>
                <a:latin typeface="Calibri" pitchFamily="34" charset="0"/>
              </a:rPr>
              <a:t>5 June 2020, ALT customer complain </a:t>
            </a:r>
            <a:r>
              <a:rPr lang="en-US" altLang="zh-TW" sz="1800" b="1" dirty="0">
                <a:solidFill>
                  <a:srgbClr val="FF0000"/>
                </a:solidFill>
                <a:latin typeface="Calibri" pitchFamily="34" charset="0"/>
              </a:rPr>
              <a:t>[BFX-AT100] </a:t>
            </a:r>
            <a:r>
              <a:rPr lang="en-US" altLang="zh-TW" sz="1800" b="1" dirty="0" smtClean="0">
                <a:solidFill>
                  <a:srgbClr val="FF0000"/>
                </a:solidFill>
                <a:latin typeface="Calibri" pitchFamily="34" charset="0"/>
              </a:rPr>
              <a:t>May 2020 </a:t>
            </a:r>
            <a:r>
              <a:rPr lang="en-US" altLang="zh-TW" sz="1800" b="1" dirty="0">
                <a:solidFill>
                  <a:srgbClr val="FF0000"/>
                </a:solidFill>
                <a:latin typeface="Calibri" pitchFamily="34" charset="0"/>
              </a:rPr>
              <a:t>Mass production </a:t>
            </a:r>
            <a:r>
              <a:rPr lang="en-US" altLang="zh-TW" sz="1800" b="1" dirty="0" smtClean="0">
                <a:solidFill>
                  <a:srgbClr val="FF0000"/>
                </a:solidFill>
                <a:latin typeface="Calibri" pitchFamily="34" charset="0"/>
              </a:rPr>
              <a:t>issue.</a:t>
            </a:r>
          </a:p>
          <a:p>
            <a:pPr eaLnBrk="0" hangingPunct="0"/>
            <a:endParaRPr lang="en-US" altLang="zh-TW" sz="1800" b="1" dirty="0" smtClean="0">
              <a:solidFill>
                <a:srgbClr val="FF0000"/>
              </a:solidFill>
              <a:latin typeface="Calibri" pitchFamily="34" charset="0"/>
            </a:endParaRPr>
          </a:p>
          <a:p>
            <a:pPr eaLnBrk="0" hangingPunct="0"/>
            <a:r>
              <a:rPr lang="en-US" altLang="zh-TW" sz="1800" b="1" u="sng" dirty="0">
                <a:latin typeface="Calibri" pitchFamily="34" charset="0"/>
              </a:rPr>
              <a:t>Defect </a:t>
            </a:r>
            <a:r>
              <a:rPr lang="en-US" altLang="zh-TW" sz="1800" b="1" u="sng" dirty="0" smtClean="0">
                <a:latin typeface="Calibri" pitchFamily="34" charset="0"/>
              </a:rPr>
              <a:t>Total:</a:t>
            </a:r>
          </a:p>
          <a:p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1. </a:t>
            </a:r>
            <a:r>
              <a:rPr lang="en-US" altLang="zh-TW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HDMI output noise (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Critical ) : 2/500pcs (0.4%)</a:t>
            </a:r>
          </a:p>
          <a:p>
            <a:pPr eaLnBrk="0" hangingPunct="0"/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2. </a:t>
            </a:r>
            <a:r>
              <a:rPr lang="en-US" altLang="zh-TW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Can not google login with 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RCU (Critical) 1/500pcs (0.2%)</a:t>
            </a:r>
          </a:p>
          <a:p>
            <a:pPr eaLnBrk="0" hangingPunct="0"/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3. </a:t>
            </a:r>
            <a:r>
              <a:rPr lang="en-US" altLang="zh-TW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SET label print is not 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completely (</a:t>
            </a:r>
            <a:r>
              <a:rPr lang="en-US" altLang="zh-TW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Major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) : 1/500pcs (0.2%)</a:t>
            </a:r>
          </a:p>
          <a:p>
            <a:pPr eaLnBrk="0" hangingPunct="0"/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4. </a:t>
            </a:r>
            <a:r>
              <a:rPr lang="en-US" altLang="zh-TW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Ethernet cable packing 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NG (</a:t>
            </a:r>
            <a:r>
              <a:rPr lang="en-US" altLang="zh-TW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Major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) </a:t>
            </a:r>
            <a:r>
              <a:rPr lang="en-US" altLang="zh-TW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: Not counted (20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%)</a:t>
            </a:r>
          </a:p>
        </p:txBody>
      </p:sp>
    </p:spTree>
    <p:extLst>
      <p:ext uri="{BB962C8B-B14F-4D97-AF65-F5344CB8AC3E}">
        <p14:creationId xmlns:p14="http://schemas.microsoft.com/office/powerpoint/2010/main" val="4130101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04639434"/>
              </p:ext>
            </p:extLst>
          </p:nvPr>
        </p:nvGraphicFramePr>
        <p:xfrm>
          <a:off x="1" y="477737"/>
          <a:ext cx="9143998" cy="4395600"/>
        </p:xfrm>
        <a:graphic>
          <a:graphicData uri="http://schemas.openxmlformats.org/drawingml/2006/table">
            <a:tbl>
              <a:tblPr/>
              <a:tblGrid>
                <a:gridCol w="103747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05407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53538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47798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46759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383068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Root Cause 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Owner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Due Date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12532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Phenomenon</a:t>
                      </a:r>
                      <a:r>
                        <a:rPr lang="en-US" altLang="zh-TW" sz="1000" b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:</a:t>
                      </a:r>
                      <a:r>
                        <a:rPr lang="en-US" altLang="zh-TW" sz="1000" b="1" baseline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baseline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No </a:t>
                      </a:r>
                      <a:r>
                        <a:rPr lang="en-US" altLang="zh-TW" sz="1000" b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HDMI output.</a:t>
                      </a:r>
                      <a:endParaRPr lang="en-US" altLang="zh-TW" sz="1000" b="1" dirty="0" smtClean="0">
                        <a:solidFill>
                          <a:srgbClr val="FF0000"/>
                        </a:solidFill>
                        <a:latin typeface="+mn-lt"/>
                        <a:ea typeface="標楷體" pitchFamily="65" charset="-12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Type</a:t>
                      </a:r>
                      <a:r>
                        <a:rPr lang="en-US" altLang="zh-TW" sz="1000" b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: Critical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Q’ty </a:t>
                      </a: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: 2/500pcs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DR: </a:t>
                      </a:r>
                      <a:r>
                        <a:rPr lang="en-US" altLang="zh-TW" sz="1000" b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0.4%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SN:2149688001202005107167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000" b="1" dirty="0" smtClean="0">
                        <a:solidFill>
                          <a:srgbClr val="FF0000"/>
                        </a:solidFill>
                        <a:latin typeface="+mn-lt"/>
                        <a:ea typeface="標楷體" pitchFamily="65" charset="-12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smtClean="0">
                          <a:latin typeface="+mn-lt"/>
                        </a:rPr>
                        <a:t>1. Checked history: </a:t>
                      </a:r>
                      <a:r>
                        <a:rPr lang="en-US" sz="1000" b="0" dirty="0" smtClean="0">
                          <a:latin typeface="+mn-lt"/>
                        </a:rPr>
                        <a:t>This unit was passed all stations </a:t>
                      </a:r>
                      <a:r>
                        <a:rPr lang="en-US" sz="1000" b="0" smtClean="0">
                          <a:latin typeface="+mn-lt"/>
                        </a:rPr>
                        <a:t>smoothly.</a:t>
                      </a:r>
                    </a:p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2. Re-Check at factory: Failed Function.</a:t>
                      </a:r>
                    </a:p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- Retest FT station: Result  FAIL (</a:t>
                      </a:r>
                      <a:r>
                        <a:rPr lang="en-US" altLang="zh-TW" sz="1000" b="0" smtClean="0">
                          <a:solidFill>
                            <a:srgbClr val="FF0000"/>
                          </a:solidFill>
                          <a:cs typeface="Times New Roman" panose="02020603050405020304" pitchFamily="18" charset="0"/>
                        </a:rPr>
                        <a:t>HDMVID:</a:t>
                      </a:r>
                      <a:r>
                        <a:rPr lang="en-US" sz="1000" b="0" smtClean="0"/>
                        <a:t>HDMI Video 4K60Hz test fail</a:t>
                      </a: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).</a:t>
                      </a: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- Retest FT1 station: Result FAIL (</a:t>
                      </a:r>
                      <a:r>
                        <a:rPr lang="en-US" altLang="zh-TW" sz="1000" b="0" smtClean="0">
                          <a:solidFill>
                            <a:srgbClr val="FF0000"/>
                          </a:solidFill>
                          <a:cs typeface="Times New Roman" panose="02020603050405020304" pitchFamily="18" charset="0"/>
                        </a:rPr>
                        <a:t>AU4K05: </a:t>
                      </a:r>
                      <a:r>
                        <a:rPr lang="en-US" sz="1000" b="0" smtClean="0"/>
                        <a:t>HDMI AUDIO 4K Value is High).</a:t>
                      </a: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endParaRPr lang="en-US" sz="1000" b="0" smtClean="0"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endParaRPr lang="en-US" altLang="zh-TW" sz="1000" b="0" smtClean="0"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3.</a:t>
                      </a:r>
                      <a:r>
                        <a:rPr lang="en-US" altLang="zh-TW" sz="1000" b="0" baseline="0" smtClean="0"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lang="en-US" altLang="zh-TW" sz="1000" b="0" baseline="0" smtClean="0">
                          <a:cs typeface="Times New Roman" panose="02020603050405020304" pitchFamily="18" charset="0"/>
                        </a:rPr>
                        <a:t>isual inspection: d</a:t>
                      </a: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id not find out abnormal.</a:t>
                      </a: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4.</a:t>
                      </a:r>
                      <a:r>
                        <a:rPr lang="en-US" altLang="zh-TW" sz="1000" b="0" baseline="0" smtClean="0"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X-ray: U1</a:t>
                      </a:r>
                      <a:r>
                        <a:rPr lang="en-US" altLang="zh-TW" sz="1000" b="0" baseline="0" smtClean="0">
                          <a:cs typeface="Times New Roman" panose="02020603050405020304" pitchFamily="18" charset="0"/>
                        </a:rPr>
                        <a:t> - </a:t>
                      </a: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Did not find out abnormal.</a:t>
                      </a: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endParaRPr lang="en-US" altLang="zh-TW" sz="1000" b="0" smtClean="0"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endParaRPr lang="en-US" altLang="zh-TW" sz="1000" b="0" smtClean="0"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endParaRPr lang="en-US" altLang="zh-TW" sz="1000" b="0" smtClean="0"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5. Use multi-meter to check power P5V, P1V2, P2V5,P3V3, P1V8_eMMC </a:t>
                      </a:r>
                      <a:r>
                        <a:rPr lang="en-US" altLang="zh-TW" sz="1000" b="0" kern="0" smtClean="0">
                          <a:cs typeface="Calibri" pitchFamily="34" charset="0"/>
                        </a:rPr>
                        <a:t>P2V5,VDDCPU and VDDEE no issue found.</a:t>
                      </a: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6. Check power when HDMI cable connect U1_J41( HDMI_TX0+), U1_J43( HDMI_TX0-) had abnormal.</a:t>
                      </a:r>
                    </a:p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7. Measuring impedance pin 1, pin 3 of J1401 find out U1_C43( HDMI_TX2+), U1_C45( HDMI_TX2-) had abnormal.</a:t>
                      </a:r>
                    </a:p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8. Check console information did not see abnormal.</a:t>
                      </a: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Please see attached file for detail measurement:</a:t>
                      </a: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 typeface="Wingdings" panose="05000000000000000000" pitchFamily="2" charset="2"/>
                        <a:buNone/>
                      </a:pPr>
                      <a:endParaRPr lang="en-US" altLang="zh-TW" sz="1000" b="0" smtClean="0"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 typeface="Wingdings" panose="05000000000000000000" pitchFamily="2" charset="2"/>
                        <a:buNone/>
                      </a:pPr>
                      <a:endParaRPr lang="en-US" altLang="zh-TW" sz="1000" b="0" smtClean="0">
                        <a:cs typeface="Times New Roman" panose="02020603050405020304" pitchFamily="18" charset="0"/>
                      </a:endParaRPr>
                    </a:p>
                    <a:p>
                      <a:pPr marL="171450" indent="-171450">
                        <a:spcBef>
                          <a:spcPts val="100"/>
                        </a:spcBef>
                        <a:spcAft>
                          <a:spcPts val="1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Suspect U1(BGA) component issue.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Measuring impedance pin 1, pin 3 of J1401 find out U1_C43( HDMI_TX2+), U1_C45( HDMI_TX2-) had abnormal.</a:t>
                      </a: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altLang="zh-TW" sz="1000" b="0" baseline="0" smtClean="0"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000" b="0" baseline="0" smtClean="0"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000" b="0" baseline="0" smtClean="0"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000" b="0" baseline="0" smtClean="0"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000" b="0" baseline="0" smtClean="0"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0" baseline="0" smtClean="0">
                          <a:cs typeface="Times New Roman" panose="02020603050405020304" pitchFamily="18" charset="0"/>
                        </a:rPr>
                        <a:t>2. </a:t>
                      </a: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Change new U1 (BGA) then pass. </a:t>
                      </a: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U1(BGA) component issue.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altLang="zh-TW" sz="1000" kern="0" smtClean="0">
                          <a:latin typeface="+mn-lt"/>
                          <a:cs typeface="Calibri" pitchFamily="34" charset="0"/>
                        </a:rPr>
                        <a:t>3.</a:t>
                      </a:r>
                      <a:r>
                        <a:rPr lang="en-US" altLang="zh-TW" sz="1000" kern="0" baseline="0" smtClean="0">
                          <a:latin typeface="+mn-lt"/>
                          <a:cs typeface="Calibri" pitchFamily="34" charset="0"/>
                        </a:rPr>
                        <a:t> </a:t>
                      </a:r>
                      <a:r>
                        <a:rPr lang="en-US" altLang="zh-TW" sz="1000" kern="0" smtClean="0">
                          <a:latin typeface="+mn-lt"/>
                          <a:cs typeface="Calibri" pitchFamily="34" charset="0"/>
                        </a:rPr>
                        <a:t>FXN SQE was responsible to inform for vendor this</a:t>
                      </a:r>
                      <a:r>
                        <a:rPr lang="en-US" altLang="zh-TW" sz="1000" kern="0" baseline="0" smtClean="0">
                          <a:latin typeface="+mn-lt"/>
                          <a:cs typeface="Calibri" pitchFamily="34" charset="0"/>
                        </a:rPr>
                        <a:t> issue.( SQE send NG material to Vendor for future analysis 07-Dec-2020 )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altLang="zh-TW" sz="1000" kern="0" baseline="0" smtClean="0">
                          <a:latin typeface="+mn-lt"/>
                          <a:cs typeface="Calibri" pitchFamily="34" charset="0"/>
                        </a:rPr>
                        <a:t>4. Waiting vendor </a:t>
                      </a:r>
                      <a:r>
                        <a:rPr lang="en-US" altLang="zh-TW" sz="1000" kern="0" smtClean="0">
                          <a:latin typeface="+mn-lt"/>
                          <a:cs typeface="Calibri" pitchFamily="34" charset="0"/>
                        </a:rPr>
                        <a:t>analysis and give out</a:t>
                      </a:r>
                      <a:r>
                        <a:rPr lang="en-US" altLang="zh-TW" sz="1000" b="0" kern="0" smtClean="0">
                          <a:latin typeface="+mn-lt"/>
                          <a:cs typeface="Calibri" pitchFamily="34" charset="0"/>
                        </a:rPr>
                        <a:t> action</a:t>
                      </a:r>
                      <a:r>
                        <a:rPr lang="en-US" altLang="zh-TW" sz="1000" b="1" kern="0" smtClean="0">
                          <a:latin typeface="+mn-lt"/>
                          <a:cs typeface="Calibri" pitchFamily="34" charset="0"/>
                        </a:rPr>
                        <a:t>.</a:t>
                      </a:r>
                      <a:endParaRPr lang="en-US" altLang="zh-TW" sz="1050" kern="0" smtClean="0">
                        <a:latin typeface="+mn-lt"/>
                        <a:cs typeface="Calibri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anose="05050102010706020507" pitchFamily="18" charset="2"/>
                        <a:buNone/>
                        <a:tabLst/>
                        <a:defRPr/>
                      </a:pPr>
                      <a:endParaRPr lang="en-US" altLang="zh-TW" sz="1000" b="0" smtClean="0">
                        <a:cs typeface="Times New Roman" panose="02020603050405020304" pitchFamily="18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PE-</a:t>
                      </a:r>
                      <a:r>
                        <a:rPr kumimoji="0" lang="en-US" altLang="zh-TW" sz="1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Loc</a:t>
                      </a: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                            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TE-Allan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SQE-Khoa</a:t>
                      </a: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25-Dec</a:t>
                      </a: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新細明體" charset="-120"/>
                        <a:cs typeface="Arial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6090" y="56428"/>
            <a:ext cx="2456729" cy="337263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1</a:t>
            </a:r>
            <a:r>
              <a:rPr lang="en-US" sz="2000" b="1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. No </a:t>
            </a:r>
            <a:r>
              <a:rPr lang="en-US" altLang="zh-TW" sz="2000" b="1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HDMI output</a:t>
            </a:r>
            <a:endParaRPr kumimoji="1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8721152" y="2694792"/>
            <a:ext cx="343117" cy="32273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0391087"/>
              </p:ext>
            </p:extLst>
          </p:nvPr>
        </p:nvGraphicFramePr>
        <p:xfrm>
          <a:off x="1577707" y="1634336"/>
          <a:ext cx="820883" cy="4559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9" name="Document" showAsIcon="1" r:id="rId4" imgW="914400" imgH="771480" progId="Word.Document.8">
                  <p:embed/>
                </p:oleObj>
              </mc:Choice>
              <mc:Fallback>
                <p:oleObj name="Document" showAsIcon="1" r:id="rId4" imgW="914400" imgH="771480" progId="Word.Document.8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77707" y="1634336"/>
                        <a:ext cx="820883" cy="45590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1391435"/>
              </p:ext>
            </p:extLst>
          </p:nvPr>
        </p:nvGraphicFramePr>
        <p:xfrm>
          <a:off x="2737778" y="1656428"/>
          <a:ext cx="874250" cy="4646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0" name="Document" showAsIcon="1" r:id="rId6" imgW="914400" imgH="771480" progId="Word.Document.8">
                  <p:embed/>
                </p:oleObj>
              </mc:Choice>
              <mc:Fallback>
                <p:oleObj name="Document" showAsIcon="1" r:id="rId6" imgW="914400" imgH="771480" progId="Word.Document.8">
                  <p:embed/>
                  <p:pic>
                    <p:nvPicPr>
                      <p:cNvPr id="9" name="Object 8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737778" y="1656428"/>
                        <a:ext cx="874250" cy="4646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14"/>
          <p:cNvSpPr/>
          <p:nvPr/>
        </p:nvSpPr>
        <p:spPr>
          <a:xfrm>
            <a:off x="2982191" y="2360210"/>
            <a:ext cx="1413164" cy="477975"/>
          </a:xfrm>
          <a:prstGeom prst="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267692" y="2360210"/>
            <a:ext cx="1401358" cy="477975"/>
          </a:xfrm>
          <a:prstGeom prst="rect">
            <a:avLst/>
          </a:prstGeom>
          <a:blipFill dpi="0"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61828" y="1543479"/>
            <a:ext cx="2401021" cy="690566"/>
          </a:xfrm>
          <a:prstGeom prst="rect">
            <a:avLst/>
          </a:prstGeom>
        </p:spPr>
      </p:pic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6375913"/>
              </p:ext>
            </p:extLst>
          </p:nvPr>
        </p:nvGraphicFramePr>
        <p:xfrm>
          <a:off x="4102244" y="3814481"/>
          <a:ext cx="736455" cy="4946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1" name="Worksheet" showAsIcon="1" r:id="rId11" imgW="914400" imgH="771480" progId="Excel.Sheet.12">
                  <p:embed/>
                </p:oleObj>
              </mc:Choice>
              <mc:Fallback>
                <p:oleObj name="Worksheet" showAsIcon="1" r:id="rId11" imgW="914400" imgH="771480" progId="Excel.Sheet.12">
                  <p:embed/>
                  <p:pic>
                    <p:nvPicPr>
                      <p:cNvPr id="11" name="Object 10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102244" y="3814481"/>
                        <a:ext cx="736455" cy="4946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8957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28303855"/>
              </p:ext>
            </p:extLst>
          </p:nvPr>
        </p:nvGraphicFramePr>
        <p:xfrm>
          <a:off x="1" y="477737"/>
          <a:ext cx="9143998" cy="4395600"/>
        </p:xfrm>
        <a:graphic>
          <a:graphicData uri="http://schemas.openxmlformats.org/drawingml/2006/table">
            <a:tbl>
              <a:tblPr/>
              <a:tblGrid>
                <a:gridCol w="103747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05407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53538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47798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46759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383068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Root Cause 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Owner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Due Date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12532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Phenomenon</a:t>
                      </a:r>
                      <a:r>
                        <a:rPr lang="en-US" altLang="zh-TW" sz="1000" b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:</a:t>
                      </a:r>
                      <a:r>
                        <a:rPr lang="en-US" altLang="zh-TW" sz="1000" b="1" baseline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baseline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No </a:t>
                      </a:r>
                      <a:r>
                        <a:rPr lang="en-US" altLang="zh-TW" sz="1000" b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HDMI output.</a:t>
                      </a:r>
                      <a:endParaRPr lang="en-US" altLang="zh-TW" sz="1000" b="1" dirty="0" smtClean="0">
                        <a:solidFill>
                          <a:srgbClr val="FF0000"/>
                        </a:solidFill>
                        <a:latin typeface="+mn-lt"/>
                        <a:ea typeface="標楷體" pitchFamily="65" charset="-12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Type</a:t>
                      </a:r>
                      <a:r>
                        <a:rPr lang="en-US" altLang="zh-TW" sz="1000" b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: Critical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Q’ty </a:t>
                      </a: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: 2/500pcs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DR: </a:t>
                      </a:r>
                      <a:r>
                        <a:rPr lang="en-US" altLang="zh-TW" sz="1000" b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0.4%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SN:2149688001202005131536</a:t>
                      </a:r>
                      <a:endParaRPr lang="en-US" altLang="zh-TW" sz="1000" b="1" dirty="0" smtClean="0">
                        <a:solidFill>
                          <a:srgbClr val="FF0000"/>
                        </a:solidFill>
                        <a:latin typeface="+mn-lt"/>
                        <a:ea typeface="標楷體" pitchFamily="65" charset="-12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smtClean="0">
                          <a:latin typeface="+mn-lt"/>
                        </a:rPr>
                        <a:t>1. Checked history: This unit was passed all stations smoothly.</a:t>
                      </a:r>
                    </a:p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2. Re-Check at factory: Failed Function.</a:t>
                      </a:r>
                    </a:p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- Retest FT station: Result  FAIL (</a:t>
                      </a:r>
                      <a:r>
                        <a:rPr lang="en-US" altLang="zh-TW" sz="1000" b="0" smtClean="0">
                          <a:solidFill>
                            <a:srgbClr val="FF0000"/>
                          </a:solidFill>
                          <a:cs typeface="Times New Roman" panose="02020603050405020304" pitchFamily="18" charset="0"/>
                        </a:rPr>
                        <a:t>HDMVID:</a:t>
                      </a:r>
                      <a:r>
                        <a:rPr lang="en-US" sz="1000" b="0" smtClean="0"/>
                        <a:t>HDMI Video 4K60Hz test fail</a:t>
                      </a: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).</a:t>
                      </a: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- Retest FT1 station: Result FAIL (</a:t>
                      </a:r>
                      <a:r>
                        <a:rPr lang="en-US" altLang="zh-TW" sz="1000" b="0" smtClean="0">
                          <a:solidFill>
                            <a:srgbClr val="FF0000"/>
                          </a:solidFill>
                          <a:cs typeface="Times New Roman" panose="02020603050405020304" pitchFamily="18" charset="0"/>
                        </a:rPr>
                        <a:t>AU4K05: </a:t>
                      </a:r>
                      <a:r>
                        <a:rPr lang="en-US" sz="1000" b="0" smtClean="0"/>
                        <a:t>HDMI AUDIO 4K Value is High).</a:t>
                      </a: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endParaRPr lang="en-US" sz="1000" b="0" smtClean="0"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endParaRPr lang="en-US" altLang="zh-TW" sz="1000" b="0" smtClean="0"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3.</a:t>
                      </a:r>
                      <a:r>
                        <a:rPr lang="en-US" altLang="zh-TW" sz="1000" b="0" baseline="0" smtClean="0"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lang="en-US" altLang="zh-TW" sz="1000" b="0" baseline="0" smtClean="0">
                          <a:cs typeface="Times New Roman" panose="02020603050405020304" pitchFamily="18" charset="0"/>
                        </a:rPr>
                        <a:t>isual inspection: d</a:t>
                      </a: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id not find out abnormal.</a:t>
                      </a: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4.</a:t>
                      </a:r>
                      <a:r>
                        <a:rPr lang="en-US" altLang="zh-TW" sz="1000" b="0" baseline="0" smtClean="0"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X-ray: U1- Did not find out abnormal.</a:t>
                      </a: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endParaRPr lang="en-US" altLang="zh-TW" sz="1000" b="0" smtClean="0"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endParaRPr lang="en-US" altLang="zh-TW" sz="1000" b="0" smtClean="0"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endParaRPr lang="en-US" altLang="zh-TW" sz="1000" b="0" smtClean="0"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5. Use multi-meter to check power P5V, P1V2, P2V5,P3V3, P1V8_eMMC </a:t>
                      </a:r>
                      <a:r>
                        <a:rPr lang="en-US" altLang="zh-TW" sz="1000" b="0" kern="0" smtClean="0">
                          <a:cs typeface="Calibri" pitchFamily="34" charset="0"/>
                        </a:rPr>
                        <a:t>P2V5,VDDCPU and VDDEE no issue found.</a:t>
                      </a: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6. Check power HDMI cable connect did</a:t>
                      </a:r>
                      <a:r>
                        <a:rPr lang="en-US" altLang="zh-TW" sz="1000" b="0" baseline="0" smtClean="0">
                          <a:cs typeface="Times New Roman" panose="02020603050405020304" pitchFamily="18" charset="0"/>
                        </a:rPr>
                        <a:t> not find out abnormal.</a:t>
                      </a:r>
                      <a:endParaRPr lang="en-US" altLang="zh-TW" sz="1000" b="0" smtClean="0">
                        <a:cs typeface="Times New Roman" panose="02020603050405020304" pitchFamily="18" charset="0"/>
                      </a:endParaRPr>
                    </a:p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7. Measuring impedance pin 1, pin 3 of J1401 find out U1_C43( HDMI_TX2+), U1_C45( HDMI_TX2-) had abnormal.</a:t>
                      </a:r>
                    </a:p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8. Check console information did not see abnormal.</a:t>
                      </a: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Please see attached file for detail measurement:</a:t>
                      </a: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 typeface="Wingdings" panose="05000000000000000000" pitchFamily="2" charset="2"/>
                        <a:buNone/>
                      </a:pPr>
                      <a:endParaRPr lang="en-US" altLang="zh-TW" sz="1000" b="0" smtClean="0"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 typeface="Wingdings" panose="05000000000000000000" pitchFamily="2" charset="2"/>
                        <a:buNone/>
                      </a:pPr>
                      <a:endParaRPr lang="en-US" altLang="zh-TW" sz="1000" b="0" smtClean="0">
                        <a:cs typeface="Times New Roman" panose="02020603050405020304" pitchFamily="18" charset="0"/>
                      </a:endParaRPr>
                    </a:p>
                    <a:p>
                      <a:pPr marL="171450" indent="-171450">
                        <a:spcBef>
                          <a:spcPts val="100"/>
                        </a:spcBef>
                        <a:spcAft>
                          <a:spcPts val="1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Suspect U1(BGA) component issue.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Measuring impedance pin 1, pin 3 of J1401 find out U1_C43( HDMI_TX2+), U1_C45( HDMI_TX2-) had abnormal.</a:t>
                      </a: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altLang="zh-TW" sz="1000" b="0" baseline="0" smtClean="0"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000" b="0" baseline="0" smtClean="0"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000" b="0" baseline="0" smtClean="0"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000" b="0" baseline="0" smtClean="0"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000" b="0" baseline="0" smtClean="0"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0" baseline="0" smtClean="0">
                          <a:cs typeface="Times New Roman" panose="02020603050405020304" pitchFamily="18" charset="0"/>
                        </a:rPr>
                        <a:t>2. </a:t>
                      </a: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Change new U1 (BGA) then pass. </a:t>
                      </a: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U1(BGA) component issue.</a:t>
                      </a: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TW" sz="1000" kern="0" smtClean="0">
                          <a:latin typeface="+mn-lt"/>
                          <a:cs typeface="Calibri" pitchFamily="34" charset="0"/>
                        </a:rPr>
                        <a:t>3.</a:t>
                      </a:r>
                      <a:r>
                        <a:rPr lang="en-US" altLang="zh-TW" sz="1000" kern="0" baseline="0" smtClean="0">
                          <a:latin typeface="+mn-lt"/>
                          <a:cs typeface="Calibri" pitchFamily="34" charset="0"/>
                        </a:rPr>
                        <a:t> </a:t>
                      </a:r>
                      <a:r>
                        <a:rPr lang="en-US" altLang="zh-TW" sz="1000" kern="0" smtClean="0">
                          <a:latin typeface="+mn-lt"/>
                          <a:cs typeface="Calibri" pitchFamily="34" charset="0"/>
                        </a:rPr>
                        <a:t>FXN SQE was responsible to inform for vendor this</a:t>
                      </a:r>
                      <a:r>
                        <a:rPr lang="en-US" altLang="zh-TW" sz="1000" kern="0" baseline="0" smtClean="0">
                          <a:latin typeface="+mn-lt"/>
                          <a:cs typeface="Calibri" pitchFamily="34" charset="0"/>
                        </a:rPr>
                        <a:t> issue.( SQE send NG material to Vendor for future analysis 07-Dec-2020 )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altLang="zh-TW" sz="1000" kern="0" baseline="0" smtClean="0">
                          <a:latin typeface="+mn-lt"/>
                          <a:cs typeface="Calibri" pitchFamily="34" charset="0"/>
                        </a:rPr>
                        <a:t>4. Waiting vendor </a:t>
                      </a:r>
                      <a:r>
                        <a:rPr lang="en-US" altLang="zh-TW" sz="1000" kern="0" smtClean="0">
                          <a:latin typeface="+mn-lt"/>
                          <a:cs typeface="Calibri" pitchFamily="34" charset="0"/>
                        </a:rPr>
                        <a:t>analysis and give out</a:t>
                      </a:r>
                      <a:r>
                        <a:rPr lang="en-US" altLang="zh-TW" sz="1000" b="0" kern="0" smtClean="0">
                          <a:latin typeface="+mn-lt"/>
                          <a:cs typeface="Calibri" pitchFamily="34" charset="0"/>
                        </a:rPr>
                        <a:t> action</a:t>
                      </a:r>
                      <a:r>
                        <a:rPr lang="en-US" altLang="zh-TW" sz="1000" b="1" kern="0" smtClean="0">
                          <a:latin typeface="+mn-lt"/>
                          <a:cs typeface="Calibri" pitchFamily="34" charset="0"/>
                        </a:rPr>
                        <a:t>.</a:t>
                      </a:r>
                      <a:endParaRPr lang="en-US" altLang="zh-TW" sz="1050" kern="0" smtClean="0">
                        <a:latin typeface="+mn-lt"/>
                        <a:cs typeface="Calibri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anose="05050102010706020507" pitchFamily="18" charset="2"/>
                        <a:buNone/>
                        <a:tabLst/>
                        <a:defRPr/>
                      </a:pPr>
                      <a:endParaRPr lang="en-US" altLang="zh-TW" sz="1000" b="0" smtClean="0">
                        <a:cs typeface="Times New Roman" panose="02020603050405020304" pitchFamily="18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PE-</a:t>
                      </a:r>
                      <a:r>
                        <a:rPr kumimoji="0" lang="en-US" altLang="zh-TW" sz="1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Loc</a:t>
                      </a: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                            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TE-Allan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SQE-Khoa</a:t>
                      </a: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25-Dec</a:t>
                      </a: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新細明體" charset="-120"/>
                        <a:cs typeface="Arial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6090" y="56428"/>
            <a:ext cx="2456729" cy="337263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1</a:t>
            </a:r>
            <a:r>
              <a:rPr lang="en-US" sz="2000" b="1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. No </a:t>
            </a:r>
            <a:r>
              <a:rPr lang="en-US" altLang="zh-TW" sz="2000" b="1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HDMI output</a:t>
            </a:r>
            <a:endParaRPr kumimoji="1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8721152" y="2622055"/>
            <a:ext cx="343117" cy="32273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/>
          </p:nvPr>
        </p:nvGraphicFramePr>
        <p:xfrm>
          <a:off x="1890199" y="1648995"/>
          <a:ext cx="690716" cy="5827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3" name="Document" showAsIcon="1" r:id="rId4" imgW="914400" imgH="771480" progId="Word.Document.8">
                  <p:embed/>
                </p:oleObj>
              </mc:Choice>
              <mc:Fallback>
                <p:oleObj name="Document" showAsIcon="1" r:id="rId4" imgW="914400" imgH="771480" progId="Word.Document.8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90199" y="1648995"/>
                        <a:ext cx="690716" cy="5827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/>
          </p:nvPr>
        </p:nvGraphicFramePr>
        <p:xfrm>
          <a:off x="3136829" y="1648995"/>
          <a:ext cx="635072" cy="5358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4" name="Document" showAsIcon="1" r:id="rId6" imgW="914400" imgH="771480" progId="Word.Document.8">
                  <p:embed/>
                </p:oleObj>
              </mc:Choice>
              <mc:Fallback>
                <p:oleObj name="Document" showAsIcon="1" r:id="rId6" imgW="914400" imgH="771480" progId="Word.Document.8">
                  <p:embed/>
                  <p:pic>
                    <p:nvPicPr>
                      <p:cNvPr id="7" name="Object 6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136829" y="1648995"/>
                        <a:ext cx="635072" cy="53584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17"/>
          <p:cNvSpPr/>
          <p:nvPr/>
        </p:nvSpPr>
        <p:spPr>
          <a:xfrm>
            <a:off x="1321804" y="2378178"/>
            <a:ext cx="1370322" cy="478830"/>
          </a:xfrm>
          <a:prstGeom prst="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3043311" y="2378178"/>
            <a:ext cx="1372837" cy="478830"/>
          </a:xfrm>
          <a:prstGeom prst="rect">
            <a:avLst/>
          </a:prstGeom>
          <a:blipFill dpi="0"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4128595"/>
              </p:ext>
            </p:extLst>
          </p:nvPr>
        </p:nvGraphicFramePr>
        <p:xfrm>
          <a:off x="4015184" y="4064579"/>
          <a:ext cx="801927" cy="6928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5" name="Worksheet" showAsIcon="1" r:id="rId10" imgW="914400" imgH="771480" progId="Excel.Sheet.12">
                  <p:embed/>
                </p:oleObj>
              </mc:Choice>
              <mc:Fallback>
                <p:oleObj name="Worksheet" showAsIcon="1" r:id="rId10" imgW="914400" imgH="771480" progId="Excel.Sheet.12">
                  <p:embed/>
                  <p:pic>
                    <p:nvPicPr>
                      <p:cNvPr id="20" name="Object 19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015184" y="4064579"/>
                        <a:ext cx="801927" cy="6928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172075" y="1521518"/>
            <a:ext cx="2382115" cy="710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724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47605986"/>
              </p:ext>
            </p:extLst>
          </p:nvPr>
        </p:nvGraphicFramePr>
        <p:xfrm>
          <a:off x="72736" y="476326"/>
          <a:ext cx="9030074" cy="4419854"/>
        </p:xfrm>
        <a:graphic>
          <a:graphicData uri="http://schemas.openxmlformats.org/drawingml/2006/table">
            <a:tbl>
              <a:tblPr/>
              <a:tblGrid>
                <a:gridCol w="97374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89959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34258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5087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63739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52588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349442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Root Cause 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Owner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Due Date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860532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Can not google login with RCU Type: Critical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Q’ty </a:t>
                      </a: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: 1/500pcs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DR: 0.2%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SN:2149688001202005119978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000" smtClean="0">
                          <a:latin typeface="+mn-lt"/>
                          <a:cs typeface="Calibri" panose="020F0502020204030204" pitchFamily="34" charset="0"/>
                        </a:rPr>
                        <a:t>1. Check </a:t>
                      </a:r>
                      <a:r>
                        <a:rPr lang="en-US" sz="1000" dirty="0" smtClean="0">
                          <a:latin typeface="+mn-lt"/>
                          <a:cs typeface="Calibri" panose="020F0502020204030204" pitchFamily="34" charset="0"/>
                        </a:rPr>
                        <a:t>production</a:t>
                      </a:r>
                      <a:r>
                        <a:rPr lang="en-US" sz="1000" baseline="0" dirty="0" smtClean="0">
                          <a:latin typeface="+mn-lt"/>
                          <a:cs typeface="Calibri" panose="020F0502020204030204" pitchFamily="34" charset="0"/>
                        </a:rPr>
                        <a:t> data no found abnormal issue.</a:t>
                      </a:r>
                      <a:endParaRPr lang="en-US" sz="100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2. Check log test history</a:t>
                      </a:r>
                      <a:r>
                        <a:rPr lang="en-US" altLang="zh-TW" sz="1000" b="0" baseline="0" smtClean="0">
                          <a:cs typeface="Times New Roman" panose="02020603050405020304" pitchFamily="18" charset="0"/>
                        </a:rPr>
                        <a:t> data of device.</a:t>
                      </a:r>
                      <a:endParaRPr lang="en-US" altLang="zh-TW" sz="1000" b="0" smtClean="0">
                        <a:cs typeface="Times New Roman" panose="02020603050405020304" pitchFamily="18" charset="0"/>
                      </a:endParaRPr>
                    </a:p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zh-TW" sz="1000" smtClean="0">
                          <a:cs typeface="Times New Roman" panose="02020603050405020304" pitchFamily="18" charset="0"/>
                        </a:rPr>
                        <a:t>-  RC1 &amp; RC</a:t>
                      </a:r>
                      <a:r>
                        <a:rPr lang="en-US" altLang="zh-TW" sz="1000" baseline="0" smtClean="0"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lang="en-US" altLang="zh-TW" sz="1000" smtClean="0">
                          <a:cs typeface="Times New Roman" panose="02020603050405020304" pitchFamily="18" charset="0"/>
                        </a:rPr>
                        <a:t>test station log (Date:</a:t>
                      </a:r>
                      <a:r>
                        <a:rPr lang="en-US" altLang="zh-TW" sz="1000" baseline="0" smtClean="0">
                          <a:cs typeface="Times New Roman" panose="02020603050405020304" pitchFamily="18" charset="0"/>
                        </a:rPr>
                        <a:t> 28/7/2020)</a:t>
                      </a:r>
                      <a:r>
                        <a:rPr lang="en-US" altLang="zh-TW" sz="1000" smtClean="0">
                          <a:cs typeface="Times New Roman" panose="02020603050405020304" pitchFamily="18" charset="0"/>
                        </a:rPr>
                        <a:t>: Check App version: </a:t>
                      </a:r>
                      <a:r>
                        <a:rPr lang="en-US" altLang="zh-TW" sz="1000" smtClean="0">
                          <a:solidFill>
                            <a:srgbClr val="0000FF"/>
                          </a:solidFill>
                          <a:cs typeface="Times New Roman" panose="02020603050405020304" pitchFamily="18" charset="0"/>
                        </a:rPr>
                        <a:t>15.513.10</a:t>
                      </a:r>
                      <a:r>
                        <a:rPr lang="en-US" altLang="zh-TW" sz="1000" smtClean="0">
                          <a:cs typeface="Times New Roman" panose="02020603050405020304" pitchFamily="18" charset="0"/>
                        </a:rPr>
                        <a:t>;</a:t>
                      </a:r>
                      <a:r>
                        <a:rPr lang="en-US" altLang="zh-TW" sz="1000" baseline="0" smtClean="0"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000" smtClean="0">
                          <a:cs typeface="Times New Roman" panose="02020603050405020304" pitchFamily="18" charset="0"/>
                        </a:rPr>
                        <a:t>Check DUT version: </a:t>
                      </a:r>
                      <a:r>
                        <a:rPr lang="en-US" altLang="zh-TW" sz="1000" smtClean="0">
                          <a:solidFill>
                            <a:srgbClr val="0000FF"/>
                          </a:solidFill>
                          <a:cs typeface="Times New Roman" panose="02020603050405020304" pitchFamily="18" charset="0"/>
                        </a:rPr>
                        <a:t>20200130</a:t>
                      </a:r>
                      <a:r>
                        <a:rPr lang="en-US" altLang="zh-TW" sz="1000" smtClean="0"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n-US" altLang="zh-TW" sz="1000" b="0" smtClean="0">
                        <a:cs typeface="Times New Roman" panose="02020603050405020304" pitchFamily="18" charset="0"/>
                      </a:endParaRPr>
                    </a:p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n-US" altLang="zh-TW" sz="1000" b="0" smtClean="0">
                        <a:cs typeface="Times New Roman" panose="02020603050405020304" pitchFamily="18" charset="0"/>
                      </a:endParaRPr>
                    </a:p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n-US" altLang="zh-TW" sz="1000" b="0" smtClean="0"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r>
                        <a:rPr lang="en-US" altLang="zh-TW" sz="1000" smtClean="0">
                          <a:cs typeface="Times New Roman" panose="02020603050405020304" pitchFamily="18" charset="0"/>
                        </a:rPr>
                        <a:t>4. Visual</a:t>
                      </a:r>
                      <a:r>
                        <a:rPr lang="en-US" altLang="zh-TW" sz="1000" baseline="0" smtClean="0">
                          <a:cs typeface="Times New Roman" panose="02020603050405020304" pitchFamily="18" charset="0"/>
                        </a:rPr>
                        <a:t> inspection &amp; X-ray U1 did</a:t>
                      </a:r>
                      <a:r>
                        <a:rPr lang="en-US" altLang="zh-TW" sz="1000" smtClean="0">
                          <a:cs typeface="Times New Roman" panose="02020603050405020304" pitchFamily="18" charset="0"/>
                        </a:rPr>
                        <a:t> not find out abnormal </a:t>
                      </a:r>
                      <a:endParaRPr lang="en-US" altLang="zh-TW" sz="1000" b="1" smtClean="0"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endParaRPr lang="en-US" altLang="zh-TW" sz="1000" smtClean="0"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000" kern="0" smtClean="0">
                        <a:cs typeface="Calibri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kern="0" smtClean="0">
                          <a:cs typeface="Calibri" pitchFamily="34" charset="0"/>
                        </a:rPr>
                        <a:t>5.</a:t>
                      </a:r>
                      <a:r>
                        <a:rPr lang="en-US" altLang="zh-TW" sz="1000" kern="0" baseline="0" smtClean="0">
                          <a:cs typeface="Calibri" pitchFamily="34" charset="0"/>
                        </a:rPr>
                        <a:t> </a:t>
                      </a:r>
                      <a:r>
                        <a:rPr lang="en-US" altLang="zh-TW" sz="1000" kern="0" smtClean="0">
                          <a:cs typeface="Calibri" pitchFamily="34" charset="0"/>
                        </a:rPr>
                        <a:t>Check the power: P5V, P3V3, P1V8, P1V8_EMMC, P1V2, P2V5,VDDCPU and VDDEE</a:t>
                      </a:r>
                      <a:r>
                        <a:rPr lang="en-US" altLang="zh-TW" sz="1000" kern="0" baseline="0" smtClean="0">
                          <a:cs typeface="Calibri" pitchFamily="34" charset="0"/>
                        </a:rPr>
                        <a:t> did not found abnormal</a:t>
                      </a:r>
                      <a:r>
                        <a:rPr lang="en-US" altLang="zh-TW" sz="1000" kern="0" smtClean="0">
                          <a:cs typeface="Calibri" pitchFamily="34" charset="0"/>
                        </a:rPr>
                        <a:t>.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endParaRPr lang="en-US" sz="100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endParaRPr lang="en-US" sz="100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endParaRPr lang="en-US" sz="100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sz="1000" smtClean="0">
                          <a:latin typeface="+mn-lt"/>
                          <a:cs typeface="Calibri" panose="020F0502020204030204" pitchFamily="34" charset="0"/>
                        </a:rPr>
                        <a:t>Suspect</a:t>
                      </a:r>
                      <a:r>
                        <a:rPr lang="en-US" sz="1000" baseline="0" smtClean="0">
                          <a:latin typeface="+mn-lt"/>
                          <a:cs typeface="Calibri" panose="020F0502020204030204" pitchFamily="34" charset="0"/>
                        </a:rPr>
                        <a:t> Flash (U602), U1 (BGA) components issue.</a:t>
                      </a:r>
                      <a:endParaRPr lang="en-US" sz="1000" dirty="0" smtClean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aseline="0" smtClean="0">
                          <a:latin typeface="+mn-lt"/>
                          <a:cs typeface="Calibri" panose="020F0502020204030204" pitchFamily="34" charset="0"/>
                        </a:rPr>
                        <a:t>1. </a:t>
                      </a:r>
                      <a:r>
                        <a:rPr lang="en-US" altLang="zh-TW" sz="1000" baseline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W</a:t>
                      </a:r>
                      <a:r>
                        <a:rPr lang="en-US" altLang="zh-TW" sz="1000" baseline="0" smtClean="0">
                          <a:solidFill>
                            <a:schemeClr val="tx1"/>
                          </a:solidFill>
                          <a:cs typeface="Times New Roman" panose="02020603050405020304" pitchFamily="18" charset="0"/>
                        </a:rPr>
                        <a:t>rite MAC by hand </a:t>
                      </a:r>
                      <a:r>
                        <a:rPr lang="en-US" altLang="zh-TW" sz="1000" baseline="0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and u</a:t>
                      </a:r>
                      <a:r>
                        <a:rPr lang="en-US" altLang="zh-TW" sz="1000" baseline="0" smtClean="0">
                          <a:latin typeface="+mn-lt"/>
                          <a:cs typeface="Calibri" panose="020F0502020204030204" pitchFamily="34" charset="0"/>
                        </a:rPr>
                        <a:t>pdate</a:t>
                      </a:r>
                      <a:r>
                        <a:rPr lang="en-US" altLang="zh-TW" sz="1000" smtClean="0">
                          <a:cs typeface="Times New Roman" panose="02020603050405020304" pitchFamily="18" charset="0"/>
                        </a:rPr>
                        <a:t> correctly FW: </a:t>
                      </a:r>
                      <a:r>
                        <a:rPr lang="en-US" altLang="zh-TW" sz="1000" smtClean="0">
                          <a:solidFill>
                            <a:srgbClr val="0000FF"/>
                          </a:solidFill>
                          <a:cs typeface="Times New Roman" panose="02020603050405020304" pitchFamily="18" charset="0"/>
                        </a:rPr>
                        <a:t>15.513.10</a:t>
                      </a:r>
                      <a:r>
                        <a:rPr lang="en-US" altLang="zh-TW" sz="1000" baseline="0" smtClean="0">
                          <a:solidFill>
                            <a:schemeClr val="tx1"/>
                          </a:solidFill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000" smtClean="0">
                          <a:cs typeface="Times New Roman" panose="02020603050405020304" pitchFamily="18" charset="0"/>
                        </a:rPr>
                        <a:t>for this device. 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smtClean="0">
                          <a:cs typeface="Times New Roman" panose="02020603050405020304" pitchFamily="18" charset="0"/>
                        </a:rPr>
                        <a:t>2. Re-checked at OBA test station:</a:t>
                      </a: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altLang="zh-TW" sz="1000" smtClean="0"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000" kern="0" smtClean="0">
                          <a:solidFill>
                            <a:srgbClr val="FF0000"/>
                          </a:solidFill>
                          <a:cs typeface="Calibri" pitchFamily="34" charset="0"/>
                        </a:rPr>
                        <a:t>FAIL </a:t>
                      </a:r>
                      <a:r>
                        <a:rPr lang="en-US" altLang="zh-TW" sz="1000" smtClean="0">
                          <a:cs typeface="Times New Roman" panose="02020603050405020304" pitchFamily="18" charset="0"/>
                        </a:rPr>
                        <a:t>Found out</a:t>
                      </a:r>
                      <a:r>
                        <a:rPr lang="en-US" altLang="zh-TW" sz="1000" baseline="0" smtClean="0">
                          <a:cs typeface="Times New Roman" panose="02020603050405020304" pitchFamily="18" charset="0"/>
                        </a:rPr>
                        <a:t> can not login Google Issue </a:t>
                      </a:r>
                      <a:r>
                        <a:rPr lang="en-US" altLang="zh-TW" sz="1000" smtClean="0"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zh-TW" sz="1000" smtClean="0">
                          <a:cs typeface="Times New Roman" panose="02020603050405020304" pitchFamily="18" charset="0"/>
                        </a:rPr>
                        <a:t>3.</a:t>
                      </a:r>
                      <a:r>
                        <a:rPr lang="en-US" altLang="zh-TW" sz="1000" baseline="0" smtClean="0"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000" smtClean="0">
                          <a:cs typeface="Times New Roman" panose="02020603050405020304" pitchFamily="18" charset="0"/>
                        </a:rPr>
                        <a:t>Suspect Flash(U602) component issue,</a:t>
                      </a:r>
                      <a:r>
                        <a:rPr lang="en-US" altLang="zh-TW" sz="1000" baseline="0" smtClean="0"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000" kern="0" baseline="0" smtClean="0">
                          <a:cs typeface="Calibri" pitchFamily="34" charset="0"/>
                        </a:rPr>
                        <a:t>replace </a:t>
                      </a:r>
                      <a:r>
                        <a:rPr lang="en-US" altLang="zh-TW" sz="1000" kern="0" smtClean="0">
                          <a:cs typeface="Calibri" pitchFamily="34" charset="0"/>
                        </a:rPr>
                        <a:t>new eMMC (U602), write Mac by hand and update FW 15.513.10</a:t>
                      </a:r>
                    </a:p>
                    <a:p>
                      <a:pPr marL="171450" indent="-171450">
                        <a:spcBef>
                          <a:spcPts val="100"/>
                        </a:spcBef>
                        <a:spcAft>
                          <a:spcPts val="1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altLang="zh-TW" sz="1000" kern="0" smtClean="0">
                          <a:solidFill>
                            <a:srgbClr val="FF0000"/>
                          </a:solidFill>
                          <a:cs typeface="Calibri" pitchFamily="34" charset="0"/>
                        </a:rPr>
                        <a:t>FAIL</a:t>
                      </a:r>
                      <a:r>
                        <a:rPr lang="en-US" altLang="zh-TW" sz="1000" kern="0" smtClean="0">
                          <a:cs typeface="Calibri" pitchFamily="34" charset="0"/>
                        </a:rPr>
                        <a:t>:</a:t>
                      </a:r>
                      <a:r>
                        <a:rPr lang="en-US" altLang="zh-TW" sz="1000" kern="0" baseline="0" smtClean="0">
                          <a:cs typeface="Calibri" pitchFamily="34" charset="0"/>
                        </a:rPr>
                        <a:t> device still</a:t>
                      </a:r>
                      <a:r>
                        <a:rPr lang="en-US" altLang="zh-TW" sz="1000" kern="0" smtClean="0">
                          <a:cs typeface="Calibri" pitchFamily="34" charset="0"/>
                        </a:rPr>
                        <a:t> can not login google.</a:t>
                      </a:r>
                    </a:p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zh-TW" sz="1000" smtClean="0">
                          <a:cs typeface="Times New Roman" panose="02020603050405020304" pitchFamily="18" charset="0"/>
                        </a:rPr>
                        <a:t>-  Suspect U1(BGA) component issue,</a:t>
                      </a:r>
                      <a:r>
                        <a:rPr lang="en-US" altLang="zh-TW" sz="1000" baseline="0" smtClean="0"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000" kern="0" baseline="0" smtClean="0">
                          <a:cs typeface="Calibri" pitchFamily="34" charset="0"/>
                        </a:rPr>
                        <a:t>replace </a:t>
                      </a:r>
                      <a:r>
                        <a:rPr lang="en-US" altLang="zh-TW" sz="1000" kern="0" smtClean="0">
                          <a:cs typeface="Calibri" pitchFamily="34" charset="0"/>
                        </a:rPr>
                        <a:t> new U1, write Mac by hand and update FW 15.513.10. </a:t>
                      </a:r>
                    </a:p>
                    <a:p>
                      <a:pPr marL="171450" indent="-171450">
                        <a:spcBef>
                          <a:spcPts val="100"/>
                        </a:spcBef>
                        <a:spcAft>
                          <a:spcPts val="1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altLang="zh-TW" sz="1000" kern="0" smtClean="0">
                          <a:solidFill>
                            <a:srgbClr val="0000FF"/>
                          </a:solidFill>
                          <a:cs typeface="Calibri" pitchFamily="34" charset="0"/>
                        </a:rPr>
                        <a:t>PASS</a:t>
                      </a:r>
                      <a:r>
                        <a:rPr lang="en-US" altLang="zh-TW" sz="1000" kern="0" smtClean="0">
                          <a:cs typeface="Calibri" pitchFamily="34" charset="0"/>
                        </a:rPr>
                        <a:t>: Device logins</a:t>
                      </a:r>
                      <a:r>
                        <a:rPr lang="en-US" altLang="zh-TW" sz="1000" kern="0" baseline="0" smtClean="0">
                          <a:cs typeface="Calibri" pitchFamily="34" charset="0"/>
                        </a:rPr>
                        <a:t> google nomarlly</a:t>
                      </a:r>
                      <a:r>
                        <a:rPr lang="en-US" altLang="zh-TW" sz="1000" kern="0" smtClean="0">
                          <a:cs typeface="Calibri" pitchFamily="34" charset="0"/>
                        </a:rPr>
                        <a:t>.</a:t>
                      </a:r>
                      <a:endParaRPr lang="en-US" altLang="zh-TW" sz="1000" smtClean="0">
                        <a:cs typeface="Times New Roman" panose="02020603050405020304" pitchFamily="18" charset="0"/>
                      </a:endParaRP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altLang="zh-TW" sz="1000" smtClean="0">
                          <a:cs typeface="Times New Roman" panose="02020603050405020304" pitchFamily="18" charset="0"/>
                        </a:rPr>
                        <a:t>U1(BGA) component issue.</a:t>
                      </a: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endParaRPr lang="en-US" altLang="zh-TW" sz="1000" smtClean="0">
                        <a:cs typeface="Times New Roman" panose="02020603050405020304" pitchFamily="18" charset="0"/>
                      </a:endParaRP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endParaRPr lang="en-US" altLang="zh-TW" sz="1000" smtClean="0">
                        <a:cs typeface="Times New Roman" panose="02020603050405020304" pitchFamily="18" charset="0"/>
                      </a:endParaRP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endParaRPr lang="en-US" altLang="zh-TW" sz="1000" smtClean="0">
                        <a:cs typeface="Times New Roman" panose="02020603050405020304" pitchFamily="18" charset="0"/>
                      </a:endParaRP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endParaRPr lang="en-US" altLang="zh-TW" sz="1000" smtClean="0">
                        <a:cs typeface="Times New Roman" panose="02020603050405020304" pitchFamily="18" charset="0"/>
                      </a:endParaRP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endParaRPr lang="en-US" altLang="zh-TW" sz="1000" smtClean="0">
                        <a:cs typeface="Times New Roman" panose="02020603050405020304" pitchFamily="18" charset="0"/>
                      </a:endParaRP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endParaRPr lang="en-US" altLang="zh-TW" sz="1000" smtClean="0">
                        <a:cs typeface="Times New Roman" panose="02020603050405020304" pitchFamily="18" charset="0"/>
                      </a:endParaRP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endParaRPr lang="en-US" altLang="zh-TW" sz="1000" smtClean="0">
                        <a:cs typeface="Times New Roman" panose="02020603050405020304" pitchFamily="18" charset="0"/>
                      </a:endParaRP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altLang="zh-TW" sz="1000" smtClean="0">
                          <a:cs typeface="Times New Roman" panose="02020603050405020304" pitchFamily="18" charset="0"/>
                        </a:rPr>
                        <a:t>Waiting</a:t>
                      </a:r>
                      <a:r>
                        <a:rPr lang="en-US" altLang="zh-TW" sz="1000" baseline="0" smtClean="0">
                          <a:cs typeface="Times New Roman" panose="02020603050405020304" pitchFamily="18" charset="0"/>
                        </a:rPr>
                        <a:t> PE engineer swap U1(BGA) and Flash(602) to and another device.</a:t>
                      </a:r>
                      <a:endParaRPr lang="en-US" altLang="zh-TW" sz="1000" smtClean="0">
                        <a:cs typeface="Times New Roman" panose="02020603050405020304" pitchFamily="18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PQE-Hang</a:t>
                      </a: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PE: </a:t>
                      </a:r>
                      <a:r>
                        <a:rPr kumimoji="0" lang="en-US" altLang="zh-TW" sz="1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Loc</a:t>
                      </a: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zh-TW" sz="10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15-Dec</a:t>
                      </a: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新細明體" charset="-120"/>
                        <a:cs typeface="Arial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6090" y="56428"/>
            <a:ext cx="4271466" cy="345315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2</a:t>
            </a:r>
            <a:r>
              <a:rPr lang="en-US" sz="20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. </a:t>
            </a:r>
            <a:r>
              <a:rPr lang="en-US" altLang="zh-TW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Can not google login with RCU </a:t>
            </a:r>
            <a:endParaRPr kumimoji="1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8706011" y="2641133"/>
            <a:ext cx="343117" cy="32273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65EC4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3548" y="1662038"/>
            <a:ext cx="1605520" cy="45354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8388758"/>
              </p:ext>
            </p:extLst>
          </p:nvPr>
        </p:nvGraphicFramePr>
        <p:xfrm>
          <a:off x="2118518" y="1695394"/>
          <a:ext cx="1189037" cy="4786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8" name="Packager Shell Object" showAsIcon="1" r:id="rId5" imgW="1151640" imgH="515160" progId="Package">
                  <p:embed/>
                </p:oleObj>
              </mc:Choice>
              <mc:Fallback>
                <p:oleObj name="Packager Shell Object" showAsIcon="1" r:id="rId5" imgW="1151640" imgH="515160" progId="Package">
                  <p:embed/>
                  <p:pic>
                    <p:nvPicPr>
                      <p:cNvPr id="23" name="Object 2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118518" y="1695394"/>
                        <a:ext cx="1189037" cy="47869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7307722"/>
              </p:ext>
            </p:extLst>
          </p:nvPr>
        </p:nvGraphicFramePr>
        <p:xfrm>
          <a:off x="1098985" y="1695797"/>
          <a:ext cx="1112838" cy="515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9" name="Packager Shell Object" showAsIcon="1" r:id="rId7" imgW="1113480" imgH="515160" progId="Package">
                  <p:embed/>
                </p:oleObj>
              </mc:Choice>
              <mc:Fallback>
                <p:oleObj name="Packager Shell Object" showAsIcon="1" r:id="rId7" imgW="1113480" imgH="515160" progId="Package">
                  <p:embed/>
                  <p:pic>
                    <p:nvPicPr>
                      <p:cNvPr id="24" name="Object 23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098985" y="1695797"/>
                        <a:ext cx="1112838" cy="5159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9210537"/>
              </p:ext>
            </p:extLst>
          </p:nvPr>
        </p:nvGraphicFramePr>
        <p:xfrm>
          <a:off x="3673372" y="3200723"/>
          <a:ext cx="1021855" cy="720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0" name="Worksheet" showAsIcon="1" r:id="rId9" imgW="914400" imgH="771480" progId="Excel.Sheet.12">
                  <p:embed/>
                </p:oleObj>
              </mc:Choice>
              <mc:Fallback>
                <p:oleObj name="Worksheet" showAsIcon="1" r:id="rId9" imgW="914400" imgH="771480" progId="Excel.Sheet.12">
                  <p:embed/>
                  <p:pic>
                    <p:nvPicPr>
                      <p:cNvPr id="13" name="Object 12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673372" y="3200723"/>
                        <a:ext cx="1021855" cy="7200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4" name="Group 13"/>
          <p:cNvGrpSpPr/>
          <p:nvPr/>
        </p:nvGrpSpPr>
        <p:grpSpPr>
          <a:xfrm>
            <a:off x="5087216" y="3376180"/>
            <a:ext cx="1945091" cy="1129145"/>
            <a:chOff x="9396995" y="3582070"/>
            <a:chExt cx="1833228" cy="2305455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96995" y="3582070"/>
              <a:ext cx="1833228" cy="2305455"/>
            </a:xfrm>
            <a:prstGeom prst="rect">
              <a:avLst/>
            </a:prstGeom>
            <a:ln w="19050">
              <a:solidFill>
                <a:schemeClr val="tx1"/>
              </a:solidFill>
            </a:ln>
          </p:spPr>
        </p:pic>
        <p:sp>
          <p:nvSpPr>
            <p:cNvPr id="16" name="Rectangle 15"/>
            <p:cNvSpPr/>
            <p:nvPr/>
          </p:nvSpPr>
          <p:spPr>
            <a:xfrm>
              <a:off x="9437684" y="4705350"/>
              <a:ext cx="1319565" cy="342900"/>
            </a:xfrm>
            <a:prstGeom prst="rect">
              <a:avLst/>
            </a:prstGeom>
            <a:noFill/>
            <a:ln w="1905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Rectangle 16"/>
          <p:cNvSpPr/>
          <p:nvPr/>
        </p:nvSpPr>
        <p:spPr>
          <a:xfrm>
            <a:off x="2879982" y="2453954"/>
            <a:ext cx="1166326" cy="466902"/>
          </a:xfrm>
          <a:prstGeom prst="rect">
            <a:avLst/>
          </a:prstGeom>
          <a:blipFill dpi="0"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1325989" y="2450725"/>
            <a:ext cx="1166326" cy="466902"/>
          </a:xfrm>
          <a:prstGeom prst="rect">
            <a:avLst/>
          </a:prstGeom>
          <a:blipFill dpi="0"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278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51328899"/>
              </p:ext>
            </p:extLst>
          </p:nvPr>
        </p:nvGraphicFramePr>
        <p:xfrm>
          <a:off x="72736" y="517891"/>
          <a:ext cx="9030074" cy="4262577"/>
        </p:xfrm>
        <a:graphic>
          <a:graphicData uri="http://schemas.openxmlformats.org/drawingml/2006/table">
            <a:tbl>
              <a:tblPr/>
              <a:tblGrid>
                <a:gridCol w="150206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24498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5087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63739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52588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233949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Root Cause 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Owner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Due Date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28628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Phenomenon:</a:t>
                      </a:r>
                      <a:r>
                        <a:rPr lang="en-US" altLang="zh-TW" sz="1100" b="1" baseline="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SET label print is not completely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Type: Major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err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Q’ty</a:t>
                      </a: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: 1/500pcs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DR: 0.2%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1" baseline="0" dirty="0" smtClean="0">
                          <a:latin typeface="+mn-lt"/>
                          <a:cs typeface="Calibri" panose="020F0502020204030204" pitchFamily="34" charset="0"/>
                        </a:rPr>
                        <a:t>R</a:t>
                      </a:r>
                      <a:r>
                        <a:rPr lang="en-US" sz="1050" b="1" dirty="0" smtClean="0">
                          <a:latin typeface="+mn-lt"/>
                          <a:cs typeface="Calibri" panose="020F0502020204030204" pitchFamily="34" charset="0"/>
                        </a:rPr>
                        <a:t>oot cause: </a:t>
                      </a:r>
                    </a:p>
                    <a:p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-</a:t>
                      </a:r>
                      <a:r>
                        <a:rPr lang="en-US" sz="1050" baseline="0" dirty="0" smtClean="0">
                          <a:latin typeface="+mn-lt"/>
                          <a:cs typeface="Calibri" panose="020F0502020204030204" pitchFamily="34" charset="0"/>
                        </a:rPr>
                        <a:t> This is maybe the technical errors. Make print out content text not full, as customer info. </a:t>
                      </a:r>
                      <a:endParaRPr lang="en-US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050" b="1" dirty="0" smtClean="0">
                          <a:latin typeface="+mn-lt"/>
                          <a:cs typeface="Calibri" panose="020F0502020204030204" pitchFamily="34" charset="0"/>
                        </a:rPr>
                        <a:t>Escaped cause :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altLang="zh-TW" sz="1050" dirty="0" smtClean="0"/>
                        <a:t>-  OP printer label and Op visual inspection don’t careful</a:t>
                      </a:r>
                      <a:r>
                        <a:rPr lang="en-US" altLang="zh-TW" sz="1050" baseline="0" dirty="0" smtClean="0"/>
                        <a:t> c</a:t>
                      </a:r>
                      <a:r>
                        <a:rPr lang="en-US" altLang="zh-TW" sz="1050" dirty="0" smtClean="0"/>
                        <a:t>heck print</a:t>
                      </a:r>
                      <a:r>
                        <a:rPr lang="en-US" altLang="zh-TW" sz="1050" baseline="0" dirty="0" smtClean="0"/>
                        <a:t> content.</a:t>
                      </a:r>
                      <a:endParaRPr lang="en-US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altLang="zh-TW" sz="1050" kern="0" dirty="0" smtClean="0">
                          <a:latin typeface="+mn-lt"/>
                          <a:cs typeface="Calibri" pitchFamily="34" charset="0"/>
                        </a:rPr>
                        <a:t>1. Add NG picture to SOP printer</a:t>
                      </a:r>
                      <a:r>
                        <a:rPr lang="en-US" altLang="zh-TW" sz="1050" kern="0" baseline="0" dirty="0" smtClean="0">
                          <a:latin typeface="+mn-lt"/>
                          <a:cs typeface="Calibri" pitchFamily="34" charset="0"/>
                        </a:rPr>
                        <a:t> label and visual inspection station.</a:t>
                      </a:r>
                      <a:endParaRPr lang="en-US" altLang="zh-TW" sz="1050" b="1" kern="0" dirty="0" smtClean="0">
                        <a:latin typeface="+mn-lt"/>
                        <a:cs typeface="Calibri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TW" sz="1050" kern="0" baseline="0" dirty="0" smtClean="0">
                          <a:latin typeface="+mn-lt"/>
                          <a:cs typeface="Calibri" pitchFamily="34" charset="0"/>
                        </a:rPr>
                        <a:t>2. Training OP online by quality Alert issue.</a:t>
                      </a:r>
                      <a:endParaRPr lang="en-US" altLang="zh-TW" sz="1050" kern="0" dirty="0" smtClean="0">
                        <a:latin typeface="+mn-lt"/>
                        <a:cs typeface="Calibri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100" kern="0" dirty="0" smtClean="0">
                          <a:latin typeface="+mn-lt"/>
                          <a:cs typeface="Calibri" pitchFamily="34" charset="0"/>
                        </a:rPr>
                        <a:t>3.</a:t>
                      </a:r>
                      <a:r>
                        <a:rPr lang="en-US" sz="1100" kern="0" baseline="0" dirty="0" smtClean="0">
                          <a:latin typeface="+mn-lt"/>
                          <a:cs typeface="Calibri" pitchFamily="34" charset="0"/>
                        </a:rPr>
                        <a:t> </a:t>
                      </a:r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Line leader often check and monitor all operators at all stations to make sure</a:t>
                      </a:r>
                      <a:r>
                        <a:rPr lang="en-US" sz="1050" baseline="0" dirty="0" smtClean="0">
                          <a:latin typeface="+mn-lt"/>
                          <a:cs typeface="Calibri" panose="020F0502020204030204" pitchFamily="34" charset="0"/>
                        </a:rPr>
                        <a:t> their operating comply with SOP</a:t>
                      </a:r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.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IE: </a:t>
                      </a:r>
                      <a:r>
                        <a:rPr kumimoji="0" lang="en-US" altLang="zh-TW" sz="11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Huyen</a:t>
                      </a: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PD: Dung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IT:Phuc</a:t>
                      </a: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done</a:t>
                      </a: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新細明體" charset="-120"/>
                        <a:cs typeface="Arial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6" y="97068"/>
            <a:ext cx="4266508" cy="343310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3. </a:t>
            </a:r>
            <a:r>
              <a:rPr lang="en-US" altLang="zh-TW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SET label print is not completely </a:t>
            </a:r>
            <a:endParaRPr kumimoji="1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8641688" y="2449058"/>
            <a:ext cx="343117" cy="322730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048" y="2449058"/>
            <a:ext cx="1415181" cy="112541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8612" y="2317899"/>
            <a:ext cx="628798" cy="662559"/>
          </a:xfrm>
          <a:prstGeom prst="rect">
            <a:avLst/>
          </a:prstGeom>
          <a:ln>
            <a:solidFill>
              <a:srgbClr val="10A051"/>
            </a:solidFill>
          </a:ln>
        </p:spPr>
      </p:pic>
      <p:cxnSp>
        <p:nvCxnSpPr>
          <p:cNvPr id="11" name="Straight Arrow Connector 10"/>
          <p:cNvCxnSpPr/>
          <p:nvPr/>
        </p:nvCxnSpPr>
        <p:spPr>
          <a:xfrm>
            <a:off x="3154418" y="2649178"/>
            <a:ext cx="205050" cy="1"/>
          </a:xfrm>
          <a:prstGeom prst="straightConnector1">
            <a:avLst/>
          </a:prstGeom>
          <a:ln w="28575">
            <a:solidFill>
              <a:srgbClr val="10A05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59868" y="2317899"/>
            <a:ext cx="685406" cy="662559"/>
          </a:xfrm>
          <a:prstGeom prst="rect">
            <a:avLst/>
          </a:prstGeom>
          <a:ln>
            <a:solidFill>
              <a:srgbClr val="10A051"/>
            </a:solidFill>
          </a:ln>
        </p:spPr>
      </p:pic>
      <p:sp>
        <p:nvSpPr>
          <p:cNvPr id="13" name="TextBox 12"/>
          <p:cNvSpPr txBox="1"/>
          <p:nvPr/>
        </p:nvSpPr>
        <p:spPr>
          <a:xfrm>
            <a:off x="1638681" y="3057971"/>
            <a:ext cx="4644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Print label</a:t>
            </a:r>
            <a:endParaRPr lang="en-US" sz="1000" dirty="0"/>
          </a:p>
        </p:txBody>
      </p:sp>
      <p:sp>
        <p:nvSpPr>
          <p:cNvPr id="14" name="TextBox 13"/>
          <p:cNvSpPr txBox="1"/>
          <p:nvPr/>
        </p:nvSpPr>
        <p:spPr>
          <a:xfrm>
            <a:off x="2368166" y="3057971"/>
            <a:ext cx="7771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Check after print</a:t>
            </a:r>
            <a:endParaRPr lang="en-US" sz="1000" dirty="0"/>
          </a:p>
        </p:txBody>
      </p:sp>
      <p:sp>
        <p:nvSpPr>
          <p:cNvPr id="15" name="TextBox 14"/>
          <p:cNvSpPr txBox="1"/>
          <p:nvPr/>
        </p:nvSpPr>
        <p:spPr>
          <a:xfrm>
            <a:off x="3277450" y="3048341"/>
            <a:ext cx="7916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Paste label on housing</a:t>
            </a:r>
            <a:endParaRPr lang="en-US" sz="1000" dirty="0"/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2254818" y="2649178"/>
            <a:ext cx="205050" cy="1"/>
          </a:xfrm>
          <a:prstGeom prst="straightConnector1">
            <a:avLst/>
          </a:prstGeom>
          <a:ln w="28575">
            <a:solidFill>
              <a:srgbClr val="10A05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20393" y="2317899"/>
            <a:ext cx="674286" cy="662559"/>
          </a:xfrm>
          <a:prstGeom prst="rect">
            <a:avLst/>
          </a:prstGeom>
          <a:ln>
            <a:solidFill>
              <a:srgbClr val="10A051"/>
            </a:solidFill>
          </a:ln>
        </p:spPr>
      </p:pic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4407016"/>
              </p:ext>
            </p:extLst>
          </p:nvPr>
        </p:nvGraphicFramePr>
        <p:xfrm>
          <a:off x="5273374" y="2286446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4" name="Acrobat Document" showAsIcon="1" r:id="rId8" imgW="914400" imgH="771480" progId="AcroExch.Document.DC">
                  <p:embed/>
                </p:oleObj>
              </mc:Choice>
              <mc:Fallback>
                <p:oleObj name="Acrobat Document" showAsIcon="1" r:id="rId8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273374" y="2286446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1138306"/>
              </p:ext>
            </p:extLst>
          </p:nvPr>
        </p:nvGraphicFramePr>
        <p:xfrm>
          <a:off x="6326480" y="2276816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5" name="Acrobat Document" showAsIcon="1" r:id="rId10" imgW="914400" imgH="771480" progId="AcroExch.Document.DC">
                  <p:embed/>
                </p:oleObj>
              </mc:Choice>
              <mc:Fallback>
                <p:oleObj name="Acrobat Document" showAsIcon="1" r:id="rId10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326480" y="2276816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3089165"/>
              </p:ext>
            </p:extLst>
          </p:nvPr>
        </p:nvGraphicFramePr>
        <p:xfrm>
          <a:off x="4145592" y="2263415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6" name="Acrobat Document" showAsIcon="1" r:id="rId12" imgW="914400" imgH="771480" progId="AcroExch.Document.11">
                  <p:embed/>
                </p:oleObj>
              </mc:Choice>
              <mc:Fallback>
                <p:oleObj name="Acrobat Document" showAsIcon="1" r:id="rId12" imgW="914400" imgH="771480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4145592" y="2263415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69680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41918009"/>
              </p:ext>
            </p:extLst>
          </p:nvPr>
        </p:nvGraphicFramePr>
        <p:xfrm>
          <a:off x="72736" y="517891"/>
          <a:ext cx="9030074" cy="4262577"/>
        </p:xfrm>
        <a:graphic>
          <a:graphicData uri="http://schemas.openxmlformats.org/drawingml/2006/table">
            <a:tbl>
              <a:tblPr/>
              <a:tblGrid>
                <a:gridCol w="150206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24498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5087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63739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52588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233949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Root Cause 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Owner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Due Date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28628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Phenomenon:</a:t>
                      </a:r>
                      <a:r>
                        <a:rPr lang="en-US" altLang="zh-TW" sz="1100" b="1" baseline="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Ethernet</a:t>
                      </a:r>
                      <a:r>
                        <a:rPr lang="en-US" altLang="zh-TW" sz="1100" b="1" baseline="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cable </a:t>
                      </a: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packing</a:t>
                      </a:r>
                      <a:r>
                        <a:rPr lang="en-US" altLang="zh-TW" sz="1100" b="1" baseline="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NG</a:t>
                      </a:r>
                      <a:endParaRPr lang="en-US" altLang="zh-TW" sz="1100" b="1" dirty="0" smtClean="0">
                        <a:solidFill>
                          <a:srgbClr val="FF0000"/>
                        </a:solidFill>
                        <a:latin typeface="+mn-lt"/>
                        <a:ea typeface="標楷體" pitchFamily="65" charset="-12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Type: Major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err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Q’ty</a:t>
                      </a: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: 1/500pcs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DR: 0.2%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1" dirty="0" smtClean="0">
                          <a:latin typeface="+mn-lt"/>
                          <a:cs typeface="Calibri" panose="020F0502020204030204" pitchFamily="34" charset="0"/>
                        </a:rPr>
                        <a:t>Vendor</a:t>
                      </a:r>
                      <a:r>
                        <a:rPr lang="en-US" sz="1050" b="1" baseline="0" dirty="0" smtClean="0">
                          <a:latin typeface="+mn-lt"/>
                          <a:cs typeface="Calibri" panose="020F0502020204030204" pitchFamily="34" charset="0"/>
                        </a:rPr>
                        <a:t> r</a:t>
                      </a:r>
                      <a:r>
                        <a:rPr lang="en-US" sz="1050" b="1" dirty="0" smtClean="0">
                          <a:latin typeface="+mn-lt"/>
                          <a:cs typeface="Calibri" panose="020F0502020204030204" pitchFamily="34" charset="0"/>
                        </a:rPr>
                        <a:t>oot cause: </a:t>
                      </a:r>
                      <a:r>
                        <a:rPr lang="en-US" altLang="zh-TW" sz="1050" dirty="0" smtClean="0"/>
                        <a:t>The Ethernet have 2 kind packing method, Normal</a:t>
                      </a:r>
                      <a:r>
                        <a:rPr lang="en-US" altLang="zh-TW" sz="1050" baseline="0" dirty="0" smtClean="0"/>
                        <a:t> the cable have to tie maximum is 120 (+-10 ) mm, but the NG Ethernet cable </a:t>
                      </a:r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is 150mm.</a:t>
                      </a:r>
                      <a:r>
                        <a:rPr lang="en-US" sz="1050" baseline="0" dirty="0" smtClean="0">
                          <a:latin typeface="+mn-lt"/>
                          <a:cs typeface="Calibri" panose="020F0502020204030204" pitchFamily="34" charset="0"/>
                        </a:rPr>
                        <a:t> This is cause incoming material have 2 kind mix together in carton box.</a:t>
                      </a:r>
                      <a:endParaRPr lang="en-US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</a:p>
                    <a:p>
                      <a:r>
                        <a:rPr lang="en-US" sz="1050" b="1" dirty="0" smtClean="0">
                          <a:latin typeface="+mn-lt"/>
                          <a:cs typeface="Calibri" panose="020F0502020204030204" pitchFamily="34" charset="0"/>
                        </a:rPr>
                        <a:t>Escaped cause (at FXN):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altLang="zh-TW" sz="1050" baseline="0" dirty="0" smtClean="0"/>
                        <a:t>IQC inspection incoming material follow AQL 0.4 , So no defect this issue.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altLang="zh-TW" sz="1050" baseline="0" dirty="0" smtClean="0"/>
                        <a:t>All accessory no test function online, just test OBA follow AQL 0.65</a:t>
                      </a:r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.</a:t>
                      </a:r>
                    </a:p>
                    <a:p>
                      <a:pPr marL="173038" marR="0" lvl="0" indent="-173038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- Online production this is accessory material</a:t>
                      </a:r>
                      <a:r>
                        <a:rPr lang="en-US" sz="1050" baseline="0" dirty="0" smtClean="0">
                          <a:latin typeface="+mn-lt"/>
                          <a:cs typeface="Calibri" panose="020F0502020204030204" pitchFamily="34" charset="0"/>
                        </a:rPr>
                        <a:t> , packing inside PE bag, no any notice from QA, no reject this issue.</a:t>
                      </a:r>
                      <a:endParaRPr lang="en-US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Ø"/>
                      </a:pPr>
                      <a:r>
                        <a:rPr lang="en-US" altLang="zh-TW" sz="1050" kern="0" dirty="0" smtClean="0">
                          <a:latin typeface="+mn-lt"/>
                          <a:cs typeface="Calibri" pitchFamily="34" charset="0"/>
                        </a:rPr>
                        <a:t>FXN SQE was responsible for inform to vendor this</a:t>
                      </a:r>
                      <a:r>
                        <a:rPr lang="en-US" altLang="zh-TW" sz="1050" kern="0" baseline="0" dirty="0" smtClean="0">
                          <a:latin typeface="+mn-lt"/>
                          <a:cs typeface="Calibri" pitchFamily="34" charset="0"/>
                        </a:rPr>
                        <a:t> issue, remark this issue on vendor side, Waiting sorting result from vendor.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1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171450" indent="-171450">
                        <a:buFont typeface="Wingdings" panose="05000000000000000000" pitchFamily="2" charset="2"/>
                        <a:buChar char="Ø"/>
                      </a:pPr>
                      <a:r>
                        <a:rPr lang="en-US" sz="1050" b="1" dirty="0" smtClean="0">
                          <a:latin typeface="+mn-lt"/>
                          <a:cs typeface="Calibri" panose="020F0502020204030204" pitchFamily="34" charset="0"/>
                        </a:rPr>
                        <a:t>FXN action:</a:t>
                      </a:r>
                    </a:p>
                    <a:p>
                      <a:pPr marL="119063" indent="-119063">
                        <a:buFont typeface="Wingdings" panose="05000000000000000000" pitchFamily="2" charset="2"/>
                        <a:buNone/>
                      </a:pPr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 - Remark from IQC</a:t>
                      </a:r>
                      <a:r>
                        <a:rPr lang="en-US" sz="1050" baseline="0" dirty="0" smtClean="0">
                          <a:latin typeface="+mn-lt"/>
                          <a:cs typeface="Calibri" panose="020F0502020204030204" pitchFamily="34" charset="0"/>
                        </a:rPr>
                        <a:t> new coming material inspection this issue,</a:t>
                      </a:r>
                    </a:p>
                    <a:p>
                      <a:pPr marL="119063" indent="-119063">
                        <a:buFont typeface="Wingdings" panose="05000000000000000000" pitchFamily="2" charset="2"/>
                        <a:buNone/>
                      </a:pPr>
                      <a:r>
                        <a:rPr lang="en-US" sz="1050" baseline="0" dirty="0" smtClean="0">
                          <a:latin typeface="+mn-lt"/>
                          <a:cs typeface="Calibri" panose="020F0502020204030204" pitchFamily="34" charset="0"/>
                        </a:rPr>
                        <a:t> - </a:t>
                      </a:r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Showed NG sample and re-trained operator at put accessory station</a:t>
                      </a:r>
                      <a:r>
                        <a:rPr lang="en-US" sz="1050" baseline="0" dirty="0" smtClean="0">
                          <a:latin typeface="+mn-lt"/>
                          <a:cs typeface="Calibri" panose="020F0502020204030204" pitchFamily="34" charset="0"/>
                        </a:rPr>
                        <a:t> for checking requirement.</a:t>
                      </a:r>
                      <a:endParaRPr lang="en-US" sz="110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55563" indent="0">
                        <a:buFont typeface="Wingdings" panose="05000000000000000000" pitchFamily="2" charset="2"/>
                        <a:buNone/>
                      </a:pPr>
                      <a:r>
                        <a:rPr lang="en-US" sz="1100" dirty="0" smtClean="0">
                          <a:latin typeface="+mn-lt"/>
                          <a:cs typeface="Calibri" panose="020F0502020204030204" pitchFamily="34" charset="0"/>
                        </a:rPr>
                        <a:t>-</a:t>
                      </a:r>
                      <a:r>
                        <a:rPr lang="en-US" sz="1100" baseline="0" dirty="0" smtClean="0"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Line leader often check and monitor all operators at all    stations to make sure</a:t>
                      </a:r>
                      <a:r>
                        <a:rPr lang="en-US" sz="1050" baseline="0" dirty="0" smtClean="0">
                          <a:latin typeface="+mn-lt"/>
                          <a:cs typeface="Calibri" panose="020F0502020204030204" pitchFamily="34" charset="0"/>
                        </a:rPr>
                        <a:t> their operating </a:t>
                      </a:r>
                      <a:r>
                        <a:rPr lang="en-US" sz="1050" baseline="0" dirty="0" smtClean="0">
                          <a:latin typeface="+mn-lt"/>
                          <a:cs typeface="Calibri" panose="020F0502020204030204" pitchFamily="34" charset="0"/>
                        </a:rPr>
                        <a:t>comply with </a:t>
                      </a:r>
                      <a:r>
                        <a:rPr lang="en-US" sz="1050" baseline="0" dirty="0" smtClean="0">
                          <a:latin typeface="+mn-lt"/>
                          <a:cs typeface="Calibri" panose="020F0502020204030204" pitchFamily="34" charset="0"/>
                        </a:rPr>
                        <a:t>SOP</a:t>
                      </a:r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. 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SQE-</a:t>
                      </a:r>
                      <a:r>
                        <a:rPr kumimoji="0" lang="en-US" altLang="zh-TW" sz="11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Khoa</a:t>
                      </a: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IQC: Long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PD:Dung</a:t>
                      </a: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done</a:t>
                      </a: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新細明體" charset="-120"/>
                        <a:cs typeface="Arial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5" y="97067"/>
            <a:ext cx="3759431" cy="326881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4</a:t>
            </a:r>
            <a:r>
              <a:rPr lang="en-US" sz="20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. </a:t>
            </a:r>
            <a:r>
              <a:rPr lang="en-US" altLang="zh-TW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Ethernet cable packing NG </a:t>
            </a:r>
            <a:endParaRPr kumimoji="1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8623400" y="2525731"/>
            <a:ext cx="343117" cy="322730"/>
          </a:xfrm>
          <a:prstGeom prst="ellipse">
            <a:avLst/>
          </a:prstGeom>
          <a:solidFill>
            <a:srgbClr val="00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138" y="2429629"/>
            <a:ext cx="1414030" cy="987662"/>
          </a:xfrm>
          <a:prstGeom prst="rect">
            <a:avLst/>
          </a:prstGeom>
          <a:ln>
            <a:solidFill>
              <a:srgbClr val="00B050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5570" y="1907722"/>
            <a:ext cx="2390358" cy="1015738"/>
          </a:xfrm>
          <a:prstGeom prst="rect">
            <a:avLst/>
          </a:prstGeom>
          <a:ln>
            <a:solidFill>
              <a:srgbClr val="00B050"/>
            </a:solidFill>
          </a:ln>
        </p:spPr>
      </p:pic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0365102"/>
              </p:ext>
            </p:extLst>
          </p:nvPr>
        </p:nvGraphicFramePr>
        <p:xfrm>
          <a:off x="5614416" y="3156689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7" name="Acrobat Document" showAsIcon="1" r:id="rId6" imgW="914400" imgH="771480" progId="AcroExch.Document.DC">
                  <p:embed/>
                </p:oleObj>
              </mc:Choice>
              <mc:Fallback>
                <p:oleObj name="Acrobat Document" showAsIcon="1" r:id="rId6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614416" y="3156689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9813724"/>
              </p:ext>
            </p:extLst>
          </p:nvPr>
        </p:nvGraphicFramePr>
        <p:xfrm>
          <a:off x="4261824" y="3182856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8" name="Acrobat Document" showAsIcon="1" r:id="rId8" imgW="914400" imgH="771480" progId="AcroExch.Document.DC">
                  <p:embed/>
                </p:oleObj>
              </mc:Choice>
              <mc:Fallback>
                <p:oleObj name="Acrobat Document" showAsIcon="1" r:id="rId8" imgW="914400" imgH="771480" progId="AcroExch.Document.DC">
                  <p:embed/>
                  <p:pic>
                    <p:nvPicPr>
                      <p:cNvPr id="7" name="Object 6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261824" y="3182856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17820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13500</TotalTime>
  <Words>1237</Words>
  <Application>Microsoft Office PowerPoint</Application>
  <PresentationFormat>如螢幕大小 (16:9)</PresentationFormat>
  <Paragraphs>287</Paragraphs>
  <Slides>7</Slides>
  <Notes>5</Notes>
  <HiddenSlides>0</HiddenSlides>
  <MMClips>0</MMClips>
  <ScaleCrop>false</ScaleCrop>
  <HeadingPairs>
    <vt:vector size="8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內嵌 OLE 伺服程式</vt:lpstr>
      </vt:variant>
      <vt:variant>
        <vt:i4>4</vt:i4>
      </vt:variant>
      <vt:variant>
        <vt:lpstr>投影片標題</vt:lpstr>
      </vt:variant>
      <vt:variant>
        <vt:i4>7</vt:i4>
      </vt:variant>
    </vt:vector>
  </HeadingPairs>
  <TitlesOfParts>
    <vt:vector size="20" baseType="lpstr">
      <vt:lpstr>宋体</vt:lpstr>
      <vt:lpstr>新細明體</vt:lpstr>
      <vt:lpstr>標楷體</vt:lpstr>
      <vt:lpstr>Arial</vt:lpstr>
      <vt:lpstr>Calibri</vt:lpstr>
      <vt:lpstr>Symbol</vt:lpstr>
      <vt:lpstr>Times New Roman</vt:lpstr>
      <vt:lpstr>Wingdings</vt:lpstr>
      <vt:lpstr>2_Office 佈景主題</vt:lpstr>
      <vt:lpstr>Document</vt:lpstr>
      <vt:lpstr>Worksheet</vt:lpstr>
      <vt:lpstr>Packager Shell Object</vt:lpstr>
      <vt:lpstr>Acrobat Document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Henry CHIOU</cp:lastModifiedBy>
  <cp:revision>1516</cp:revision>
  <dcterms:created xsi:type="dcterms:W3CDTF">2018-11-16T05:26:15Z</dcterms:created>
  <dcterms:modified xsi:type="dcterms:W3CDTF">2020-12-09T02:48:54Z</dcterms:modified>
</cp:coreProperties>
</file>